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4" r:id="rId8"/>
    <p:sldId id="258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9276F-DE1C-49DA-91C8-E4F44EB64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2A3CAF-5370-4FC7-9FDA-71DC79D7A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1E9150-AA16-4FEB-8584-5D103EC4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E2E267-CEFF-496B-81C7-C872A8C9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36E571-D5FD-4A6D-88AA-0A2C1895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083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FF898-2EA6-49A9-9934-31D4A2E9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BB32EA4-889E-4192-84A8-8978909B2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329007A-EFF4-4389-82B0-6A60260F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664AF65-AE10-42BC-B25D-C0731796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66DCE0-03B9-4360-B0D6-E632B6A6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832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9F02C62-A950-443A-A72C-8CBADDC0F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937B7B-E481-4696-A6C4-E29E75093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6FC121-B244-4039-9B48-A0B59B76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0233C6-73B8-4E88-ADDC-06F5D435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C48D56C-9ED0-40DF-A5BF-41BA389E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109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15985-5ECC-4EB6-8627-FF8A9A40C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394D6D-C01A-4E77-86BD-F0A2967D9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E19627-AEC5-472E-9BED-D73135C5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4E326DD-BBA4-4688-B81F-32964039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2D70DE-8B1F-4B92-A9DF-C93446B4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840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728BE-092D-4C3A-9282-38D25D3E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CD0D68D-8A30-466D-83A6-688CEFF14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9D4BE2-6245-4BF8-A0B6-72A555B2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C3B8171-1C18-4287-BC4D-8DD74E284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379F91-B1C2-4CC5-A81A-2BD7884B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210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50AE8-14B7-496E-B606-F549DFEE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41E457E-2EF0-4A40-968D-B15EB5F7D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A267AB8-CB71-46FA-B6EB-1636DA6C9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106F2A1-99EE-4F6D-8CD0-5922D0D4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3F24B39-70EA-44E1-8F91-8DD68A10C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875A37F-8C4D-4219-850A-879FBB8A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978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396BB-8784-46AC-915B-DF6162FE0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AC666E-B1F8-40EE-B09F-E051B8406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B4D1BC-ACA7-4400-B9E1-1EFB42D66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D43C9B1-1975-411D-A294-FF852CE5A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AF62633-F7EA-4D9B-B1AA-4B6DAF542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A9B5887-AE93-44CA-A305-97750822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B300133-7888-45CA-A8CF-8670142BE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57BC8F4-3803-42BC-BF35-141EE42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365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C864C-A8C4-4175-9765-3208B6F7E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04DFE1B-4B12-4039-8147-7931D32D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FDE0259-50C9-4B0D-818F-7852F3316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E53363B-3C2B-4285-9995-EF850F53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43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59A21DD-37C5-4EE0-9B24-318CE19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BE2FD53-B1EE-4988-8480-E560C826F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CC014D4-2449-446B-9FF1-8E5C2596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812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C72ED7-C051-4581-9020-08EBBD9DA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93FB11-56E0-4BAB-9DF1-01839221D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C7105D1-9F27-436F-AD9E-EF9A8F428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8B4E011-C020-4668-B4CA-18B69BA5A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1758B-FF81-433A-ADF3-DB401C9B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B895BA4-BE86-4A03-9924-49BDF04E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209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E779C-5B16-4B17-83C7-622EE1FF3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8E9298F-D9B9-4D96-B19D-8CDC73E4F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D7638CA-CB53-471E-A177-CA51B1DB4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5CB6026-8A73-4E58-B657-301CF2BB0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41E2186-DFA4-48FA-91DC-655564402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815BDA3-6E0F-44E5-A9B8-8077F29E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99364FC-6078-4469-BFB5-CAAB3D28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3B2FE03-8137-4D07-9BB8-9C584A643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7C4FAE-0004-4804-BDDE-19DB70CAB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A224-226F-4128-A400-5CDDDF38A9B8}" type="datetimeFigureOut">
              <a:rPr lang="da-DK" smtClean="0"/>
              <a:t>13-01-2021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D130D43-0DC5-4CB2-9E56-BE91E4734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6F5E65-F5D8-49F8-8642-B826C561DB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45006-681F-40C4-BAC3-C3BAB5C5F86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716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935" y="2131765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br>
              <a:rPr lang="da-DK" dirty="0"/>
            </a:br>
            <a:br>
              <a:rPr lang="da-DK" dirty="0"/>
            </a:br>
            <a:r>
              <a:rPr lang="da-DK" dirty="0"/>
              <a:t>Afrunding af dagen</a:t>
            </a:r>
            <a:br>
              <a:rPr lang="da-DK" dirty="0"/>
            </a:br>
            <a:br>
              <a:rPr lang="da-DK" dirty="0"/>
            </a:br>
            <a:r>
              <a:rPr lang="da-DK" sz="4000" i="1" dirty="0"/>
              <a:t>Birgitte Offersen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</p:spTree>
    <p:extLst>
      <p:ext uri="{BB962C8B-B14F-4D97-AF65-F5344CB8AC3E}">
        <p14:creationId xmlns:p14="http://schemas.microsoft.com/office/powerpoint/2010/main" val="218484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600" dirty="0"/>
              <a:t>Kvalitetsindikatorrapport</a:t>
            </a:r>
            <a:br>
              <a:rPr lang="da-DK" sz="1600" dirty="0"/>
            </a:br>
            <a:r>
              <a:rPr lang="da-DK" sz="1600" dirty="0"/>
              <a:t>Retningslinjer</a:t>
            </a:r>
            <a:br>
              <a:rPr lang="da-DK" sz="1600" dirty="0"/>
            </a:br>
            <a:r>
              <a:rPr lang="da-DK" sz="1600" dirty="0"/>
              <a:t>Forskning på data fra DBCG, </a:t>
            </a:r>
            <a:r>
              <a:rPr lang="da-DK" sz="1600" dirty="0" err="1"/>
              <a:t>incl</a:t>
            </a:r>
            <a:r>
              <a:rPr lang="da-DK" sz="1600" dirty="0"/>
              <a:t> DBCG HYPO og planlagte forsøg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</p:spTree>
    <p:extLst>
      <p:ext uri="{BB962C8B-B14F-4D97-AF65-F5344CB8AC3E}">
        <p14:creationId xmlns:p14="http://schemas.microsoft.com/office/powerpoint/2010/main" val="416820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600" dirty="0"/>
              <a:t>Kvalitetsindikatorrapport</a:t>
            </a:r>
            <a:br>
              <a:rPr lang="da-DK" sz="1600" dirty="0"/>
            </a:br>
            <a:r>
              <a:rPr lang="da-DK" sz="1600" dirty="0"/>
              <a:t>Retningslinjer</a:t>
            </a:r>
            <a:br>
              <a:rPr lang="da-DK" sz="1600" dirty="0"/>
            </a:br>
            <a:r>
              <a:rPr lang="da-DK" sz="1600" dirty="0"/>
              <a:t>Forskning på data fra DBCG, </a:t>
            </a:r>
            <a:r>
              <a:rPr lang="da-DK" sz="1600" dirty="0" err="1"/>
              <a:t>incl</a:t>
            </a:r>
            <a:r>
              <a:rPr lang="da-DK" sz="1600" dirty="0"/>
              <a:t> DBCG HYPO og planlagte forsøg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8A9C638-2B09-4C47-83F2-B66CA5223839}"/>
              </a:ext>
            </a:extLst>
          </p:cNvPr>
          <p:cNvSpPr txBox="1"/>
          <p:nvPr/>
        </p:nvSpPr>
        <p:spPr>
          <a:xfrm>
            <a:off x="528452" y="3907160"/>
            <a:ext cx="4708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DBCG´s</a:t>
            </a:r>
            <a:r>
              <a:rPr lang="da-DK" dirty="0"/>
              <a:t> formål </a:t>
            </a:r>
            <a:r>
              <a:rPr lang="da-DK" dirty="0" err="1"/>
              <a:t>jvf</a:t>
            </a:r>
            <a:r>
              <a:rPr lang="da-DK" dirty="0"/>
              <a:t> statutterne:</a:t>
            </a:r>
          </a:p>
          <a:p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Det overordnede formål for DBCG er </a:t>
            </a:r>
            <a:r>
              <a:rPr lang="da-DK" sz="1800" b="1" i="0" dirty="0">
                <a:solidFill>
                  <a:srgbClr val="FF0000"/>
                </a:solidFill>
                <a:effectLst/>
                <a:latin typeface="Open Sans"/>
              </a:rPr>
              <a:t>løbende at bedre behandlingsresultaterne</a:t>
            </a: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39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 fontScale="90000"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800" b="1" dirty="0">
                <a:solidFill>
                  <a:srgbClr val="FF0000"/>
                </a:solidFill>
              </a:rPr>
              <a:t>Kvalitetsindikatorrapport</a:t>
            </a:r>
            <a:br>
              <a:rPr lang="da-DK" sz="1600" dirty="0"/>
            </a:br>
            <a:r>
              <a:rPr lang="da-DK" sz="1600" dirty="0"/>
              <a:t>Retningslinjer</a:t>
            </a:r>
            <a:br>
              <a:rPr lang="da-DK" sz="1600" dirty="0"/>
            </a:br>
            <a:r>
              <a:rPr lang="da-DK" sz="1600" dirty="0"/>
              <a:t>Forskning på data fra DBCG, </a:t>
            </a:r>
            <a:r>
              <a:rPr lang="da-DK" sz="1600" dirty="0" err="1"/>
              <a:t>incl</a:t>
            </a:r>
            <a:r>
              <a:rPr lang="da-DK" sz="1600" dirty="0"/>
              <a:t> DBCG HYPO og planlagte forsøg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2FACBBA-08A1-42CF-ABA8-C2837CB668B2}"/>
              </a:ext>
            </a:extLst>
          </p:cNvPr>
          <p:cNvSpPr/>
          <p:nvPr/>
        </p:nvSpPr>
        <p:spPr>
          <a:xfrm>
            <a:off x="4690754" y="1389413"/>
            <a:ext cx="3626922" cy="3184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Monitorering af kvaliteten af den givne behandling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8A9C638-2B09-4C47-83F2-B66CA5223839}"/>
              </a:ext>
            </a:extLst>
          </p:cNvPr>
          <p:cNvSpPr txBox="1"/>
          <p:nvPr/>
        </p:nvSpPr>
        <p:spPr>
          <a:xfrm>
            <a:off x="528452" y="3907160"/>
            <a:ext cx="4708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DBCG´s</a:t>
            </a:r>
            <a:r>
              <a:rPr lang="da-DK" dirty="0"/>
              <a:t> formål </a:t>
            </a:r>
            <a:r>
              <a:rPr lang="da-DK" dirty="0" err="1"/>
              <a:t>jvf</a:t>
            </a:r>
            <a:r>
              <a:rPr lang="da-DK" dirty="0"/>
              <a:t> statutterne:</a:t>
            </a:r>
          </a:p>
          <a:p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Det overordnede formål for DBCG er </a:t>
            </a:r>
            <a:r>
              <a:rPr lang="da-DK" sz="1800" b="1" i="0" dirty="0">
                <a:solidFill>
                  <a:srgbClr val="FF0000"/>
                </a:solidFill>
                <a:effectLst/>
                <a:latin typeface="Open Sans"/>
              </a:rPr>
              <a:t>løbende at bedre behandlingsresultaterne</a:t>
            </a: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3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 fontScale="90000"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800" b="1" dirty="0">
                <a:solidFill>
                  <a:srgbClr val="FF0000"/>
                </a:solidFill>
              </a:rPr>
              <a:t>Kvalitetsindikatorrapport</a:t>
            </a:r>
            <a:br>
              <a:rPr lang="da-DK" sz="1800" b="1" dirty="0">
                <a:solidFill>
                  <a:srgbClr val="FF0000"/>
                </a:solidFill>
              </a:rPr>
            </a:br>
            <a:r>
              <a:rPr lang="da-DK" sz="1800" b="1" dirty="0">
                <a:solidFill>
                  <a:srgbClr val="FF0000"/>
                </a:solidFill>
              </a:rPr>
              <a:t>Retningslinjer</a:t>
            </a:r>
            <a:br>
              <a:rPr lang="da-DK" sz="1600" dirty="0"/>
            </a:br>
            <a:r>
              <a:rPr lang="da-DK" sz="1600" dirty="0"/>
              <a:t>Forskning på data fra DBCG, </a:t>
            </a:r>
            <a:r>
              <a:rPr lang="da-DK" sz="1600" dirty="0" err="1"/>
              <a:t>incl</a:t>
            </a:r>
            <a:r>
              <a:rPr lang="da-DK" sz="1600" dirty="0"/>
              <a:t> DBCG HYPO og planlagte forsøg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857CE9E-CDF9-47BB-969C-DE37F0526CC4}"/>
              </a:ext>
            </a:extLst>
          </p:cNvPr>
          <p:cNvSpPr/>
          <p:nvPr/>
        </p:nvSpPr>
        <p:spPr>
          <a:xfrm>
            <a:off x="7952013" y="1312224"/>
            <a:ext cx="3589318" cy="3261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Udarbejdelse og vedligeholdelse af evidensbaserede kliniske </a:t>
            </a:r>
            <a:r>
              <a:rPr lang="da-DK" sz="1800" b="0" i="0" dirty="0" err="1">
                <a:solidFill>
                  <a:srgbClr val="5C5B60"/>
                </a:solidFill>
                <a:effectLst/>
                <a:latin typeface="Open Sans"/>
              </a:rPr>
              <a:t>retningslinier</a:t>
            </a:r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 </a:t>
            </a:r>
            <a:endParaRPr lang="da-DK" dirty="0">
              <a:highlight>
                <a:srgbClr val="000000"/>
              </a:highligh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2FACBBA-08A1-42CF-ABA8-C2837CB668B2}"/>
              </a:ext>
            </a:extLst>
          </p:cNvPr>
          <p:cNvSpPr/>
          <p:nvPr/>
        </p:nvSpPr>
        <p:spPr>
          <a:xfrm>
            <a:off x="4690754" y="1389413"/>
            <a:ext cx="3626922" cy="3184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Monitorering af kvaliteten af den givne behandling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8A9C638-2B09-4C47-83F2-B66CA5223839}"/>
              </a:ext>
            </a:extLst>
          </p:cNvPr>
          <p:cNvSpPr txBox="1"/>
          <p:nvPr/>
        </p:nvSpPr>
        <p:spPr>
          <a:xfrm>
            <a:off x="528452" y="3907160"/>
            <a:ext cx="4708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DBCG´s</a:t>
            </a:r>
            <a:r>
              <a:rPr lang="da-DK" dirty="0"/>
              <a:t> formål </a:t>
            </a:r>
            <a:r>
              <a:rPr lang="da-DK" dirty="0" err="1"/>
              <a:t>jvf</a:t>
            </a:r>
            <a:r>
              <a:rPr lang="da-DK" dirty="0"/>
              <a:t> statutterne:</a:t>
            </a:r>
          </a:p>
          <a:p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Det overordnede formål for DBCG er </a:t>
            </a:r>
            <a:r>
              <a:rPr lang="da-DK" sz="1800" b="1" i="0" dirty="0">
                <a:solidFill>
                  <a:srgbClr val="FF0000"/>
                </a:solidFill>
                <a:effectLst/>
                <a:latin typeface="Open Sans"/>
              </a:rPr>
              <a:t>løbende at bedre behandlingsresultaterne</a:t>
            </a: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 fontScale="90000"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800" b="1" dirty="0">
                <a:solidFill>
                  <a:srgbClr val="FF0000"/>
                </a:solidFill>
              </a:rPr>
              <a:t>Kvalitetsindikatorrapport</a:t>
            </a:r>
            <a:br>
              <a:rPr lang="da-DK" sz="1800" b="1" dirty="0">
                <a:solidFill>
                  <a:srgbClr val="FF0000"/>
                </a:solidFill>
              </a:rPr>
            </a:br>
            <a:r>
              <a:rPr lang="da-DK" sz="1800" b="1" dirty="0">
                <a:solidFill>
                  <a:srgbClr val="FF0000"/>
                </a:solidFill>
              </a:rPr>
              <a:t>Retningslinjer</a:t>
            </a:r>
            <a:br>
              <a:rPr lang="da-DK" sz="1800" b="1" dirty="0">
                <a:solidFill>
                  <a:srgbClr val="FF0000"/>
                </a:solidFill>
              </a:rPr>
            </a:br>
            <a:r>
              <a:rPr lang="da-DK" sz="1800" b="1" dirty="0">
                <a:solidFill>
                  <a:srgbClr val="FF0000"/>
                </a:solidFill>
              </a:rPr>
              <a:t>Forskning på data fra DBCG, </a:t>
            </a:r>
            <a:r>
              <a:rPr lang="da-DK" sz="1800" b="1" dirty="0" err="1">
                <a:solidFill>
                  <a:srgbClr val="FF0000"/>
                </a:solidFill>
              </a:rPr>
              <a:t>incl</a:t>
            </a:r>
            <a:r>
              <a:rPr lang="da-DK" sz="1800" b="1" dirty="0">
                <a:solidFill>
                  <a:srgbClr val="FF0000"/>
                </a:solidFill>
              </a:rPr>
              <a:t> DBCG HYPO og planlagte forsøg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857CE9E-CDF9-47BB-969C-DE37F0526CC4}"/>
              </a:ext>
            </a:extLst>
          </p:cNvPr>
          <p:cNvSpPr/>
          <p:nvPr/>
        </p:nvSpPr>
        <p:spPr>
          <a:xfrm>
            <a:off x="7952013" y="1312224"/>
            <a:ext cx="3589318" cy="3261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Udarbejdelse og vedligeholdelse af evidensbaserede kliniske </a:t>
            </a:r>
            <a:r>
              <a:rPr lang="da-DK" sz="1800" b="0" i="0" dirty="0" err="1">
                <a:solidFill>
                  <a:srgbClr val="5C5B60"/>
                </a:solidFill>
                <a:effectLst/>
                <a:latin typeface="Open Sans"/>
              </a:rPr>
              <a:t>retningslinier</a:t>
            </a:r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 </a:t>
            </a:r>
            <a:endParaRPr lang="da-DK" dirty="0">
              <a:highlight>
                <a:srgbClr val="000000"/>
              </a:highligh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2FACBBA-08A1-42CF-ABA8-C2837CB668B2}"/>
              </a:ext>
            </a:extLst>
          </p:cNvPr>
          <p:cNvSpPr/>
          <p:nvPr/>
        </p:nvSpPr>
        <p:spPr>
          <a:xfrm>
            <a:off x="4690754" y="1389413"/>
            <a:ext cx="3626922" cy="3184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Monitorering af kvaliteten af den givne behandling</a:t>
            </a:r>
            <a:endParaRPr lang="da-DK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DEFC4FC-FA1F-4AAA-B792-D011147480A4}"/>
              </a:ext>
            </a:extLst>
          </p:cNvPr>
          <p:cNvSpPr/>
          <p:nvPr/>
        </p:nvSpPr>
        <p:spPr>
          <a:xfrm>
            <a:off x="6327567" y="3055916"/>
            <a:ext cx="3523014" cy="33745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b="0" i="0" dirty="0">
              <a:solidFill>
                <a:srgbClr val="5C5B60"/>
              </a:solidFill>
              <a:effectLst/>
              <a:latin typeface="Open Sans"/>
            </a:endParaRPr>
          </a:p>
          <a:p>
            <a:pPr algn="ctr"/>
            <a:endParaRPr lang="da-DK" dirty="0">
              <a:solidFill>
                <a:srgbClr val="5C5B60"/>
              </a:solidFill>
              <a:latin typeface="Open Sans"/>
            </a:endParaRPr>
          </a:p>
          <a:p>
            <a:pPr algn="ctr"/>
            <a:endParaRPr lang="da-DK" sz="1800" b="0" i="0" dirty="0">
              <a:solidFill>
                <a:srgbClr val="5C5B60"/>
              </a:solidFill>
              <a:effectLst/>
              <a:latin typeface="Open Sans"/>
            </a:endParaRPr>
          </a:p>
          <a:p>
            <a:pPr algn="ctr"/>
            <a:endParaRPr lang="da-DK" dirty="0">
              <a:solidFill>
                <a:srgbClr val="5C5B60"/>
              </a:solidFill>
              <a:latin typeface="Open Sans"/>
            </a:endParaRPr>
          </a:p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Planlægning af og gennemførelse af kliniske forsøg og </a:t>
            </a:r>
            <a:r>
              <a:rPr lang="da-DK" sz="1800" b="0" i="0" dirty="0" err="1">
                <a:solidFill>
                  <a:srgbClr val="5C5B60"/>
                </a:solidFill>
                <a:effectLst/>
                <a:latin typeface="Open Sans"/>
              </a:rPr>
              <a:t>translationelle</a:t>
            </a:r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 studier samt monitorering af disse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8A9C638-2B09-4C47-83F2-B66CA5223839}"/>
              </a:ext>
            </a:extLst>
          </p:cNvPr>
          <p:cNvSpPr txBox="1"/>
          <p:nvPr/>
        </p:nvSpPr>
        <p:spPr>
          <a:xfrm>
            <a:off x="528452" y="3907160"/>
            <a:ext cx="4708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DBCG´s</a:t>
            </a:r>
            <a:r>
              <a:rPr lang="da-DK" dirty="0"/>
              <a:t> formål </a:t>
            </a:r>
            <a:r>
              <a:rPr lang="da-DK" dirty="0" err="1"/>
              <a:t>jvf</a:t>
            </a:r>
            <a:r>
              <a:rPr lang="da-DK" dirty="0"/>
              <a:t> statutterne:</a:t>
            </a:r>
          </a:p>
          <a:p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Det overordnede formål for DBCG er </a:t>
            </a:r>
            <a:r>
              <a:rPr lang="da-DK" sz="1800" b="1" i="0" dirty="0">
                <a:solidFill>
                  <a:srgbClr val="FF0000"/>
                </a:solidFill>
                <a:effectLst/>
                <a:latin typeface="Open Sans"/>
              </a:rPr>
              <a:t>løbende at bedre behandlingsresultaterne</a:t>
            </a:r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4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56681-4708-4B1D-933E-6D2654752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669" y="1140756"/>
            <a:ext cx="3914898" cy="1200330"/>
          </a:xfrm>
        </p:spPr>
        <p:txBody>
          <a:bodyPr>
            <a:normAutofit fontScale="90000"/>
          </a:bodyPr>
          <a:lstStyle/>
          <a:p>
            <a:pPr algn="l"/>
            <a:r>
              <a:rPr lang="da-DK" sz="1600" dirty="0"/>
              <a:t>Program:</a:t>
            </a:r>
            <a:br>
              <a:rPr lang="da-DK" sz="1600" dirty="0"/>
            </a:br>
            <a:r>
              <a:rPr lang="da-DK" sz="1800" b="1" dirty="0"/>
              <a:t>Kvalitetsindikatorrapport</a:t>
            </a:r>
            <a:br>
              <a:rPr lang="da-DK" sz="1800" b="1" dirty="0"/>
            </a:br>
            <a:r>
              <a:rPr lang="da-DK" sz="1800" b="1" dirty="0"/>
              <a:t>Retningslinjer</a:t>
            </a:r>
            <a:br>
              <a:rPr lang="da-DK" sz="1800" b="1" dirty="0"/>
            </a:br>
            <a:r>
              <a:rPr lang="da-DK" sz="1800" b="1" dirty="0"/>
              <a:t>Forskning på data fra DBCG, </a:t>
            </a:r>
            <a:r>
              <a:rPr lang="da-DK" sz="1800" b="1" dirty="0" err="1"/>
              <a:t>incl</a:t>
            </a:r>
            <a:r>
              <a:rPr lang="da-DK" sz="1800" b="1" dirty="0"/>
              <a:t> DBCG HYPO og planlagte forsøg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857CE9E-CDF9-47BB-969C-DE37F0526CC4}"/>
              </a:ext>
            </a:extLst>
          </p:cNvPr>
          <p:cNvSpPr/>
          <p:nvPr/>
        </p:nvSpPr>
        <p:spPr>
          <a:xfrm>
            <a:off x="7952013" y="1312224"/>
            <a:ext cx="3589318" cy="3261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Udarbejdelse og vedligeholdelse af evidensbaserede kliniske </a:t>
            </a:r>
            <a:r>
              <a:rPr lang="da-DK" sz="1800" b="0" i="0" dirty="0" err="1">
                <a:solidFill>
                  <a:srgbClr val="5C5B60"/>
                </a:solidFill>
                <a:effectLst/>
                <a:latin typeface="Open Sans"/>
              </a:rPr>
              <a:t>retningslinier</a:t>
            </a:r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 </a:t>
            </a:r>
            <a:endParaRPr lang="da-DK" dirty="0">
              <a:highlight>
                <a:srgbClr val="000000"/>
              </a:highlight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2FACBBA-08A1-42CF-ABA8-C2837CB668B2}"/>
              </a:ext>
            </a:extLst>
          </p:cNvPr>
          <p:cNvSpPr/>
          <p:nvPr/>
        </p:nvSpPr>
        <p:spPr>
          <a:xfrm>
            <a:off x="4690754" y="1389413"/>
            <a:ext cx="3626922" cy="3184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Monitorering af kvaliteten af den givne behandling</a:t>
            </a:r>
            <a:endParaRPr lang="da-DK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DEFC4FC-FA1F-4AAA-B792-D011147480A4}"/>
              </a:ext>
            </a:extLst>
          </p:cNvPr>
          <p:cNvSpPr/>
          <p:nvPr/>
        </p:nvSpPr>
        <p:spPr>
          <a:xfrm>
            <a:off x="6327567" y="3055916"/>
            <a:ext cx="3523014" cy="33745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b="0" i="0" dirty="0">
              <a:solidFill>
                <a:srgbClr val="5C5B60"/>
              </a:solidFill>
              <a:effectLst/>
              <a:latin typeface="Open Sans"/>
            </a:endParaRPr>
          </a:p>
          <a:p>
            <a:pPr algn="ctr"/>
            <a:endParaRPr lang="da-DK" dirty="0">
              <a:solidFill>
                <a:srgbClr val="5C5B60"/>
              </a:solidFill>
              <a:latin typeface="Open Sans"/>
            </a:endParaRPr>
          </a:p>
          <a:p>
            <a:pPr algn="ctr"/>
            <a:endParaRPr lang="da-DK" sz="1800" b="0" i="0" dirty="0">
              <a:solidFill>
                <a:srgbClr val="5C5B60"/>
              </a:solidFill>
              <a:effectLst/>
              <a:latin typeface="Open Sans"/>
            </a:endParaRPr>
          </a:p>
          <a:p>
            <a:pPr algn="ctr"/>
            <a:endParaRPr lang="da-DK" dirty="0">
              <a:solidFill>
                <a:srgbClr val="5C5B60"/>
              </a:solidFill>
              <a:latin typeface="Open Sans"/>
            </a:endParaRPr>
          </a:p>
          <a:p>
            <a:pPr algn="ctr"/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Planlægning af og gennemførelse af kliniske forsøg og </a:t>
            </a:r>
            <a:r>
              <a:rPr lang="da-DK" sz="1800" b="0" i="0" dirty="0" err="1">
                <a:solidFill>
                  <a:srgbClr val="5C5B60"/>
                </a:solidFill>
                <a:effectLst/>
                <a:latin typeface="Open Sans"/>
              </a:rPr>
              <a:t>translationelle</a:t>
            </a:r>
            <a:r>
              <a:rPr lang="da-DK" sz="1800" b="0" i="0" dirty="0">
                <a:solidFill>
                  <a:srgbClr val="5C5B60"/>
                </a:solidFill>
                <a:effectLst/>
                <a:latin typeface="Open Sans"/>
              </a:rPr>
              <a:t> studier samt monitorering af disse</a:t>
            </a:r>
            <a:endParaRPr lang="da-DK" dirty="0"/>
          </a:p>
        </p:txBody>
      </p:sp>
      <p:pic>
        <p:nvPicPr>
          <p:cNvPr id="1026" name="Picture 2" descr="ringe-i-vandet-002 | Alkaline Living">
            <a:extLst>
              <a:ext uri="{FF2B5EF4-FFF2-40B4-BE49-F238E27FC236}">
                <a16:creationId xmlns:a16="http://schemas.microsoft.com/office/drawing/2014/main" id="{1DBDC9F2-D401-49D2-AD63-28764C025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00" y="3191989"/>
            <a:ext cx="45720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73D36732-A874-4086-B910-946FC843B4A7}"/>
              </a:ext>
            </a:extLst>
          </p:cNvPr>
          <p:cNvSpPr txBox="1"/>
          <p:nvPr/>
        </p:nvSpPr>
        <p:spPr>
          <a:xfrm>
            <a:off x="1898433" y="5669144"/>
            <a:ext cx="1056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Nationalt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4E95765-B335-47F6-80F2-AFD02A2F5A74}"/>
              </a:ext>
            </a:extLst>
          </p:cNvPr>
          <p:cNvSpPr txBox="1"/>
          <p:nvPr/>
        </p:nvSpPr>
        <p:spPr>
          <a:xfrm>
            <a:off x="652418" y="3747841"/>
            <a:ext cx="22530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Internationalt</a:t>
            </a:r>
          </a:p>
          <a:p>
            <a:r>
              <a:rPr lang="da-DK" sz="1400" dirty="0"/>
              <a:t>-studier, som ændrer praksis</a:t>
            </a:r>
          </a:p>
          <a:p>
            <a:r>
              <a:rPr lang="da-DK" sz="1400" dirty="0"/>
              <a:t>-</a:t>
            </a:r>
            <a:r>
              <a:rPr lang="da-DK" sz="1400" dirty="0" err="1"/>
              <a:t>meta</a:t>
            </a:r>
            <a:r>
              <a:rPr lang="da-DK" sz="1400" dirty="0"/>
              <a:t>-analyser</a:t>
            </a:r>
          </a:p>
        </p:txBody>
      </p:sp>
    </p:spTree>
    <p:extLst>
      <p:ext uri="{BB962C8B-B14F-4D97-AF65-F5344CB8AC3E}">
        <p14:creationId xmlns:p14="http://schemas.microsoft.com/office/powerpoint/2010/main" val="230988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A15DEE1-6854-4BA8-9004-66C3A199A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55" y="407345"/>
            <a:ext cx="2748121" cy="183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9B2BC61-A24B-4716-99E8-07587B92676F}"/>
              </a:ext>
            </a:extLst>
          </p:cNvPr>
          <p:cNvSpPr txBox="1"/>
          <p:nvPr/>
        </p:nvSpPr>
        <p:spPr>
          <a:xfrm>
            <a:off x="599704" y="1727859"/>
            <a:ext cx="108006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DBCG har klare mål: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Fastholde den unikke nationale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Sikre multidisciplinær behandling i </a:t>
            </a:r>
            <a:r>
              <a:rPr lang="da-DK" dirty="0" err="1"/>
              <a:t>hht</a:t>
            </a:r>
            <a:r>
              <a:rPr lang="da-DK" dirty="0"/>
              <a:t> DBCG retningslinjer </a:t>
            </a:r>
            <a:r>
              <a:rPr lang="da-DK" dirty="0" err="1"/>
              <a:t>incl</a:t>
            </a:r>
            <a:r>
              <a:rPr lang="da-DK" dirty="0"/>
              <a:t> støtte til kliniske studier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Erklæret DBCG målsætning, at </a:t>
            </a:r>
            <a:r>
              <a:rPr lang="da-DK" u="sng" dirty="0"/>
              <a:t>alle</a:t>
            </a:r>
            <a:r>
              <a:rPr lang="da-DK" dirty="0"/>
              <a:t> patienter med brystkræft eller DCIS får tilbudt mindst 1 evidens-genererende studie. De studier skal ideelt være </a:t>
            </a:r>
            <a:r>
              <a:rPr lang="da-DK" dirty="0" err="1"/>
              <a:t>investigator</a:t>
            </a:r>
            <a:r>
              <a:rPr lang="da-DK" dirty="0"/>
              <a:t>-initierede og udgå fra et DBCG udvalg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DBCG skal være ledende i udvikling af studier, som mere målrettet undersøger gavn og skade af behandling </a:t>
            </a:r>
            <a:r>
              <a:rPr lang="da-DK" dirty="0" err="1"/>
              <a:t>mhp</a:t>
            </a:r>
            <a:r>
              <a:rPr lang="da-DK" dirty="0"/>
              <a:t> yderligere individualiseret behandling såvel </a:t>
            </a:r>
            <a:r>
              <a:rPr lang="da-DK" dirty="0" err="1"/>
              <a:t>mht</a:t>
            </a:r>
            <a:r>
              <a:rPr lang="da-DK" dirty="0"/>
              <a:t> risiko for tilbagefald som risiko for senskader Tilvejebragte resultater skal bruges ved fælles beslutningstagning med patienten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DBCG vil bekæmpe bureaukrati og papirvælde, som bremser forskning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DBCG´s</a:t>
            </a:r>
            <a:r>
              <a:rPr lang="da-DK" dirty="0"/>
              <a:t> database skal udvides med PRO data fra patienter lige fra diagnose til død. Dette vil indebære AI og </a:t>
            </a:r>
            <a:r>
              <a:rPr lang="da-DK" dirty="0" err="1"/>
              <a:t>machine</a:t>
            </a:r>
            <a:r>
              <a:rPr lang="da-DK" dirty="0"/>
              <a:t> learning og andre nye teknologier. DCCL er nu klar til implementering nationalt</a:t>
            </a:r>
          </a:p>
          <a:p>
            <a:endParaRPr lang="da-DK" dirty="0"/>
          </a:p>
          <a:p>
            <a:r>
              <a:rPr lang="da-DK" dirty="0">
                <a:sym typeface="Wingdings" panose="05000000000000000000" pitchFamily="2" charset="2"/>
              </a:rPr>
              <a:t></a:t>
            </a:r>
            <a:r>
              <a:rPr lang="da-DK" sz="2400" dirty="0"/>
              <a:t>Alle danske patienter med brystkræft eller DCIS skal behandles på højeste internationale niveau</a:t>
            </a:r>
          </a:p>
        </p:txBody>
      </p:sp>
    </p:spTree>
    <p:extLst>
      <p:ext uri="{BB962C8B-B14F-4D97-AF65-F5344CB8AC3E}">
        <p14:creationId xmlns:p14="http://schemas.microsoft.com/office/powerpoint/2010/main" val="3901489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463A8EB-ABCA-499B-A940-0FC0361B9336}"/>
              </a:ext>
            </a:extLst>
          </p:cNvPr>
          <p:cNvSpPr/>
          <p:nvPr/>
        </p:nvSpPr>
        <p:spPr>
          <a:xfrm>
            <a:off x="599704" y="84180"/>
            <a:ext cx="8490376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DBCG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D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anish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B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reast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C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ancer </a:t>
            </a:r>
            <a:r>
              <a:rPr lang="en-US" sz="3600" b="1" i="1" dirty="0">
                <a:solidFill>
                  <a:srgbClr val="0070C0"/>
                </a:solidFill>
                <a:latin typeface="Calibri" panose="020F0502020204030204"/>
              </a:rPr>
              <a:t>G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/>
              </a:rPr>
              <a:t>roup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A15DEE1-6854-4BA8-9004-66C3A199A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55" y="407345"/>
            <a:ext cx="2748121" cy="183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9B2BC61-A24B-4716-99E8-07587B92676F}"/>
              </a:ext>
            </a:extLst>
          </p:cNvPr>
          <p:cNvSpPr txBox="1"/>
          <p:nvPr/>
        </p:nvSpPr>
        <p:spPr>
          <a:xfrm>
            <a:off x="486888" y="1324436"/>
            <a:ext cx="105927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DBCG og databasen er i konstant bevægelse</a:t>
            </a:r>
          </a:p>
          <a:p>
            <a:endParaRPr lang="da-DK" sz="2400" dirty="0"/>
          </a:p>
          <a:p>
            <a:r>
              <a:rPr lang="da-DK" sz="2400" dirty="0"/>
              <a:t>To-do-liste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Udvide database til at inkludere PRO fra diagnose, behandling og under </a:t>
            </a:r>
            <a:r>
              <a:rPr lang="da-DK" sz="2400" dirty="0" err="1"/>
              <a:t>follow</a:t>
            </a:r>
            <a:r>
              <a:rPr lang="da-DK" sz="2400" dirty="0"/>
              <a:t>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Udvikle metode til automatisk datafangst fra elektroniske patientjournaler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Husk at søge penge til databasen, når du planlægger DBCG studier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Start DBCG studier med involvering af unge mennesker, så de kommer til at brænde for DBCG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/>
              <a:t>……..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/>
          </a:p>
        </p:txBody>
      </p:sp>
      <p:pic>
        <p:nvPicPr>
          <p:cNvPr id="1026" name="Picture 2" descr="Se kildebilledet">
            <a:extLst>
              <a:ext uri="{FF2B5EF4-FFF2-40B4-BE49-F238E27FC236}">
                <a16:creationId xmlns:a16="http://schemas.microsoft.com/office/drawing/2014/main" id="{A69A1353-41D0-4A89-ACF3-1B204369D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55" y="4502607"/>
            <a:ext cx="2749217" cy="206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 kildebilledet">
            <a:extLst>
              <a:ext uri="{FF2B5EF4-FFF2-40B4-BE49-F238E27FC236}">
                <a16:creationId xmlns:a16="http://schemas.microsoft.com/office/drawing/2014/main" id="{4712901B-023F-461A-BE42-3E369274E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801" y="4502606"/>
            <a:ext cx="3091325" cy="206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89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535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Office-tema</vt:lpstr>
      <vt:lpstr>  Afrunding af dagen  Birgitte Offersen</vt:lpstr>
      <vt:lpstr>Program: Kvalitetsindikatorrapport Retningslinjer Forskning på data fra DBCG, incl DBCG HYPO og planlagte forsøg</vt:lpstr>
      <vt:lpstr>Program: Kvalitetsindikatorrapport Retningslinjer Forskning på data fra DBCG, incl DBCG HYPO og planlagte forsøg</vt:lpstr>
      <vt:lpstr>Program: Kvalitetsindikatorrapport Retningslinjer Forskning på data fra DBCG, incl DBCG HYPO og planlagte forsøg</vt:lpstr>
      <vt:lpstr>Program: Kvalitetsindikatorrapport Retningslinjer Forskning på data fra DBCG, incl DBCG HYPO og planlagte forsøg</vt:lpstr>
      <vt:lpstr>Program: Kvalitetsindikatorrapport Retningslinjer Forskning på data fra DBCG, incl DBCG HYPO og planlagte forsøg</vt:lpstr>
      <vt:lpstr>Program: Kvalitetsindikatorrapport Retningslinjer Forskning på data fra DBCG, incl DBCG HYPO og planlagte forsøg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Birgitte Vrou Offersen</dc:creator>
  <cp:lastModifiedBy>Bent Ejlertsen</cp:lastModifiedBy>
  <cp:revision>15</cp:revision>
  <dcterms:created xsi:type="dcterms:W3CDTF">2020-12-28T09:41:22Z</dcterms:created>
  <dcterms:modified xsi:type="dcterms:W3CDTF">2021-01-13T11:59:15Z</dcterms:modified>
</cp:coreProperties>
</file>